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8" r:id="rId3"/>
    <p:sldId id="257" r:id="rId4"/>
    <p:sldId id="259" r:id="rId5"/>
    <p:sldId id="258" r:id="rId6"/>
    <p:sldId id="261" r:id="rId7"/>
    <p:sldId id="267" r:id="rId8"/>
    <p:sldId id="269" r:id="rId9"/>
    <p:sldId id="270" r:id="rId10"/>
    <p:sldId id="263" r:id="rId11"/>
    <p:sldId id="264" r:id="rId12"/>
    <p:sldId id="271" r:id="rId13"/>
    <p:sldId id="265" r:id="rId14"/>
    <p:sldId id="266" r:id="rId15"/>
  </p:sldIdLst>
  <p:sldSz cx="12192000" cy="6858000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venir Next LT Pro Light" panose="020B0304020202020204" pitchFamily="34" charset="77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venir Next LT Pro Light" panose="020B0304020202020204" pitchFamily="34" charset="77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venir Next LT Pro Light" panose="020B0304020202020204" pitchFamily="34" charset="77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venir Next LT Pro Light" panose="020B0304020202020204" pitchFamily="34" charset="77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venir Next LT Pro Light" panose="020B0304020202020204" pitchFamily="34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venir Next LT Pro Light" panose="020B0304020202020204" pitchFamily="34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venir Next LT Pro Light" panose="020B0304020202020204" pitchFamily="34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venir Next LT Pro Light" panose="020B0304020202020204" pitchFamily="34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venir Next LT Pro Light" panose="020B0304020202020204" pitchFamily="34" charset="77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20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>
            <a:extLst>
              <a:ext uri="{FF2B5EF4-FFF2-40B4-BE49-F238E27FC236}">
                <a16:creationId xmlns:a16="http://schemas.microsoft.com/office/drawing/2014/main" id="{5E11A11B-E3BF-0D62-FEBD-36B2E9441426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601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5EC396B1-E6C5-99AF-865C-704745864A57}"/>
              </a:ext>
            </a:extLst>
          </p:cNvPr>
          <p:cNvCxnSpPr>
            <a:cxnSpLocks/>
          </p:cNvCxnSpPr>
          <p:nvPr/>
        </p:nvCxnSpPr>
        <p:spPr>
          <a:xfrm>
            <a:off x="7742238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>
            <a:extLst>
              <a:ext uri="{FF2B5EF4-FFF2-40B4-BE49-F238E27FC236}">
                <a16:creationId xmlns:a16="http://schemas.microsoft.com/office/drawing/2014/main" id="{B7106B70-F120-18C7-BC1C-4002C7486A84}"/>
              </a:ext>
            </a:extLst>
          </p:cNvPr>
          <p:cNvCxnSpPr>
            <a:cxnSpLocks/>
          </p:cNvCxnSpPr>
          <p:nvPr/>
        </p:nvCxnSpPr>
        <p:spPr>
          <a:xfrm flipH="1">
            <a:off x="577850" y="6283325"/>
            <a:ext cx="110601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1" y="822960"/>
            <a:ext cx="6057899" cy="5015169"/>
          </a:xfrm>
        </p:spPr>
        <p:txBody>
          <a:bodyPr anchor="t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9113" y="3003642"/>
            <a:ext cx="3522199" cy="2900274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AF9037F-7FA5-514D-9924-A53E372E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DCB8E-FE24-244F-8EFB-3EEB02E65E91}" type="datetimeFigureOut">
              <a:rPr lang="en-US"/>
              <a:pPr>
                <a:defRPr/>
              </a:pPr>
              <a:t>3/3/26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2585B84-978A-C662-FDFD-A5BDD39D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A96B1F-B23D-AAAB-993B-ECE45249D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7BA03-518F-6646-B466-D3789771F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81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4D002268-764E-BF50-A1B1-E481725EDDBA}"/>
              </a:ext>
            </a:extLst>
          </p:cNvPr>
          <p:cNvCxnSpPr>
            <a:cxnSpLocks/>
          </p:cNvCxnSpPr>
          <p:nvPr/>
        </p:nvCxnSpPr>
        <p:spPr>
          <a:xfrm flipH="1">
            <a:off x="571500" y="1781175"/>
            <a:ext cx="110601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499" y="2036363"/>
            <a:ext cx="11059811" cy="38707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40D073-B8C0-7ECA-C9A4-5FEB3F426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8A2DD-9F87-AB49-ACA9-3209E0649202}" type="datetimeFigureOut">
              <a:rPr lang="en-US"/>
              <a:pPr>
                <a:defRPr/>
              </a:pPr>
              <a:t>3/3/26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F67D23-A18E-1839-C74B-23D80FEB5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4F976F-953A-0DAD-11C8-792977BD3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FB940-598C-7940-A49C-10A604053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0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19D02767-B6E5-E176-E7D8-F257B3DA1467}"/>
              </a:ext>
            </a:extLst>
          </p:cNvPr>
          <p:cNvCxnSpPr>
            <a:cxnSpLocks/>
          </p:cNvCxnSpPr>
          <p:nvPr/>
        </p:nvCxnSpPr>
        <p:spPr>
          <a:xfrm flipH="1">
            <a:off x="566738" y="577850"/>
            <a:ext cx="110585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9021FD19-BCEF-CE65-9966-A3781BDA3FDD}"/>
              </a:ext>
            </a:extLst>
          </p:cNvPr>
          <p:cNvCxnSpPr>
            <a:cxnSpLocks/>
          </p:cNvCxnSpPr>
          <p:nvPr/>
        </p:nvCxnSpPr>
        <p:spPr>
          <a:xfrm flipV="1">
            <a:off x="8875713" y="571500"/>
            <a:ext cx="0" cy="5711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4801454B-4FC2-FFB1-8E4D-BA2DA1DFBDBB}"/>
              </a:ext>
            </a:extLst>
          </p:cNvPr>
          <p:cNvCxnSpPr>
            <a:cxnSpLocks/>
          </p:cNvCxnSpPr>
          <p:nvPr/>
        </p:nvCxnSpPr>
        <p:spPr>
          <a:xfrm flipH="1">
            <a:off x="577850" y="6283325"/>
            <a:ext cx="110601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7953" y="797251"/>
            <a:ext cx="2483929" cy="52837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094" y="797251"/>
            <a:ext cx="8101072" cy="52837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C551223-34F8-6622-F692-8EFC53865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4816F-4EB4-CA47-9FDD-A7DAA9AF5381}" type="datetimeFigureOut">
              <a:rPr lang="en-US"/>
              <a:pPr>
                <a:defRPr/>
              </a:pPr>
              <a:t>3/3/26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FC06A9C-0E8D-3B16-6382-2E7C0570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DAFAD48-0486-0014-F453-888E17E54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DBBE5-EDF4-8B47-A62B-B6125C06C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8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99" y="2075688"/>
            <a:ext cx="11059811" cy="3910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07EAE-2F95-C43B-5F4F-5BC338D0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E3378-F22F-1C46-82D9-6D304E18E33F}" type="datetimeFigureOut">
              <a:rPr lang="en-US"/>
              <a:pPr>
                <a:defRPr/>
              </a:pPr>
              <a:t>3/3/26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9BB23-1DA9-E1D5-2025-0E99EACC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603DD-AE59-83E6-00F6-5D1961D96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39DB-E342-FE43-86DC-BAC2761BF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0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385C0EFD-61FE-A052-FAC9-F3AFCE4ED3FE}"/>
              </a:ext>
            </a:extLst>
          </p:cNvPr>
          <p:cNvCxnSpPr>
            <a:cxnSpLocks/>
          </p:cNvCxnSpPr>
          <p:nvPr/>
        </p:nvCxnSpPr>
        <p:spPr>
          <a:xfrm>
            <a:off x="8872538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08B4CF0D-3554-06C6-CE52-43F6DC63FC76}"/>
              </a:ext>
            </a:extLst>
          </p:cNvPr>
          <p:cNvCxnSpPr>
            <a:cxnSpLocks/>
          </p:cNvCxnSpPr>
          <p:nvPr/>
        </p:nvCxnSpPr>
        <p:spPr>
          <a:xfrm flipH="1">
            <a:off x="566738" y="571500"/>
            <a:ext cx="110585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>
            <a:extLst>
              <a:ext uri="{FF2B5EF4-FFF2-40B4-BE49-F238E27FC236}">
                <a16:creationId xmlns:a16="http://schemas.microsoft.com/office/drawing/2014/main" id="{089E8453-5775-A57A-7D49-2A544694CCE7}"/>
              </a:ext>
            </a:extLst>
          </p:cNvPr>
          <p:cNvCxnSpPr>
            <a:cxnSpLocks/>
          </p:cNvCxnSpPr>
          <p:nvPr/>
        </p:nvCxnSpPr>
        <p:spPr>
          <a:xfrm flipH="1">
            <a:off x="577850" y="6283325"/>
            <a:ext cx="110601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914255"/>
            <a:ext cx="6867115" cy="500947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17" y="914399"/>
            <a:ext cx="2370268" cy="267027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4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FCD1374-6D40-C55F-4B3C-5C46A5C97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0F21C-7DF5-3041-8CD4-DB46B6A25771}" type="datetimeFigureOut">
              <a:rPr lang="en-US"/>
              <a:pPr>
                <a:defRPr/>
              </a:pPr>
              <a:t>3/3/26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4D4A37C-A997-786C-33DE-8B466FB8D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C72C016-5DFA-B64A-1DE1-9B0BF837B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DB7CE-5496-504E-BDC4-103DCB12D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8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>
            <a:extLst>
              <a:ext uri="{FF2B5EF4-FFF2-40B4-BE49-F238E27FC236}">
                <a16:creationId xmlns:a16="http://schemas.microsoft.com/office/drawing/2014/main" id="{96ED7F22-0504-87D0-FF9D-E885780CC829}"/>
              </a:ext>
            </a:extLst>
          </p:cNvPr>
          <p:cNvCxnSpPr>
            <a:cxnSpLocks/>
          </p:cNvCxnSpPr>
          <p:nvPr/>
        </p:nvCxnSpPr>
        <p:spPr>
          <a:xfrm flipV="1">
            <a:off x="6100763" y="1882775"/>
            <a:ext cx="0" cy="4400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09684"/>
            <a:ext cx="11049000" cy="1057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9447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7082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03AA108-6B0B-2706-B951-C121D58C4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5360F-5189-D044-97DC-7FD85B10D945}" type="datetimeFigureOut">
              <a:rPr lang="en-US"/>
              <a:pPr>
                <a:defRPr/>
              </a:pPr>
              <a:t>3/3/26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BBB6DD9-E90E-FD25-CF6C-770D59DE7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0FBC945-E203-1D36-5ACF-B152568D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C633B-FC6C-6147-872A-D91673715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4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AA61F4A8-6017-9FF0-6B08-E3001001C820}"/>
              </a:ext>
            </a:extLst>
          </p:cNvPr>
          <p:cNvCxnSpPr>
            <a:cxnSpLocks/>
          </p:cNvCxnSpPr>
          <p:nvPr/>
        </p:nvCxnSpPr>
        <p:spPr>
          <a:xfrm flipV="1">
            <a:off x="6100763" y="1882775"/>
            <a:ext cx="0" cy="4400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9F47896F-2D4A-3E66-B7BF-EF14F8D63142}"/>
              </a:ext>
            </a:extLst>
          </p:cNvPr>
          <p:cNvCxnSpPr>
            <a:cxnSpLocks/>
          </p:cNvCxnSpPr>
          <p:nvPr/>
        </p:nvCxnSpPr>
        <p:spPr>
          <a:xfrm flipH="1">
            <a:off x="577850" y="2738438"/>
            <a:ext cx="110601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469" y="699118"/>
            <a:ext cx="11025062" cy="10636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3468" y="2022883"/>
            <a:ext cx="5230469" cy="564079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469" y="2866031"/>
            <a:ext cx="5157787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1470" y="2022883"/>
            <a:ext cx="5183188" cy="56408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41470" y="2866031"/>
            <a:ext cx="5183188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E7F74ECC-C39C-AE26-CD80-F39DD8F7D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E9C81-516A-2242-9047-3C9BB8A4ECA0}" type="datetimeFigureOut">
              <a:rPr lang="en-US"/>
              <a:pPr>
                <a:defRPr/>
              </a:pPr>
              <a:t>3/3/26</a:t>
            </a:fld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D21CDE37-9922-425D-97AF-D35C30BB7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858E9132-27CB-BA10-BB56-BAE7FA9A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F1182-F748-A24A-A64A-7A055D65B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4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>
            <a:extLst>
              <a:ext uri="{FF2B5EF4-FFF2-40B4-BE49-F238E27FC236}">
                <a16:creationId xmlns:a16="http://schemas.microsoft.com/office/drawing/2014/main" id="{1B73760A-4182-D2BF-47F1-1BD178B372E2}"/>
              </a:ext>
            </a:extLst>
          </p:cNvPr>
          <p:cNvCxnSpPr>
            <a:cxnSpLocks/>
          </p:cNvCxnSpPr>
          <p:nvPr/>
        </p:nvCxnSpPr>
        <p:spPr>
          <a:xfrm flipH="1">
            <a:off x="577850" y="571500"/>
            <a:ext cx="110601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E5C6C846-4F9F-4E9D-77CC-0794ED1B0EBB}"/>
              </a:ext>
            </a:extLst>
          </p:cNvPr>
          <p:cNvCxnSpPr>
            <a:cxnSpLocks/>
          </p:cNvCxnSpPr>
          <p:nvPr/>
        </p:nvCxnSpPr>
        <p:spPr>
          <a:xfrm flipH="1">
            <a:off x="577850" y="6283325"/>
            <a:ext cx="110601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17452"/>
            <a:ext cx="11049000" cy="116183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FF612F27-1194-00D2-F814-ECD1BF77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C5486-A736-D743-BABD-A51CE46D5C9C}" type="datetimeFigureOut">
              <a:rPr lang="en-US"/>
              <a:pPr>
                <a:defRPr/>
              </a:pPr>
              <a:t>3/3/26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1D1329F-FCA2-9A4C-06BC-D2F336817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74AEE49-6729-800A-A8BE-52E39A336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E707-698B-7A4B-A4A4-572FAF215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2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6D8C01-F6BB-4D94-49E7-5865C87BD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44301-6750-3C4C-B19F-116ED3F9867D}" type="datetimeFigureOut">
              <a:rPr lang="en-US"/>
              <a:pPr>
                <a:defRPr/>
              </a:pPr>
              <a:t>3/3/26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CA94DD-86B6-56D5-1A97-134C4053B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FBE22-1BA8-7B50-F277-A02DB9732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91466-F0F3-BC4E-9EB8-4255D6DC7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6BA21112-4967-B0F7-CE3A-3158F71CA6C2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601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0C433866-9F83-BCE0-DF89-E63EDC43DD84}"/>
              </a:ext>
            </a:extLst>
          </p:cNvPr>
          <p:cNvCxnSpPr>
            <a:cxnSpLocks/>
          </p:cNvCxnSpPr>
          <p:nvPr/>
        </p:nvCxnSpPr>
        <p:spPr>
          <a:xfrm flipV="1">
            <a:off x="4419600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FE22722F-2163-87E5-B0A0-10D1AC585125}"/>
              </a:ext>
            </a:extLst>
          </p:cNvPr>
          <p:cNvCxnSpPr>
            <a:cxnSpLocks/>
          </p:cNvCxnSpPr>
          <p:nvPr/>
        </p:nvCxnSpPr>
        <p:spPr>
          <a:xfrm flipH="1">
            <a:off x="571500" y="2406650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4D2ADBA9-933C-1A65-B2CA-7103778D03C7}"/>
              </a:ext>
            </a:extLst>
          </p:cNvPr>
          <p:cNvCxnSpPr>
            <a:cxnSpLocks/>
          </p:cNvCxnSpPr>
          <p:nvPr/>
        </p:nvCxnSpPr>
        <p:spPr>
          <a:xfrm flipH="1">
            <a:off x="577850" y="6283325"/>
            <a:ext cx="110601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201" y="810344"/>
            <a:ext cx="3478084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9809" y="931232"/>
            <a:ext cx="6700679" cy="5079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578608"/>
            <a:ext cx="3478783" cy="34172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6F8B19C2-5464-1604-FCE7-F72BFA077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A9968-4FEE-0346-B574-CD94CDDD9529}" type="datetimeFigureOut">
              <a:rPr lang="en-US"/>
              <a:pPr>
                <a:defRPr/>
              </a:pPr>
              <a:t>3/3/26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BB27837D-4B7A-4216-B706-867D10734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A56D112-46B3-EE9F-2568-1B05080EB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1B3DE-D915-3A49-B37C-06A9952DB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2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C17EC3B4-4ACD-EE24-8043-7C65BCB3F015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601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FCD67792-5197-F570-D500-FA054AACF1C4}"/>
              </a:ext>
            </a:extLst>
          </p:cNvPr>
          <p:cNvCxnSpPr>
            <a:cxnSpLocks/>
          </p:cNvCxnSpPr>
          <p:nvPr/>
        </p:nvCxnSpPr>
        <p:spPr>
          <a:xfrm flipV="1">
            <a:off x="4419600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4">
            <a:extLst>
              <a:ext uri="{FF2B5EF4-FFF2-40B4-BE49-F238E27FC236}">
                <a16:creationId xmlns:a16="http://schemas.microsoft.com/office/drawing/2014/main" id="{BEF794AA-08B9-6588-C5DB-EF70484629A5}"/>
              </a:ext>
            </a:extLst>
          </p:cNvPr>
          <p:cNvCxnSpPr>
            <a:cxnSpLocks/>
          </p:cNvCxnSpPr>
          <p:nvPr/>
        </p:nvCxnSpPr>
        <p:spPr>
          <a:xfrm flipH="1">
            <a:off x="571500" y="2406650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147A31F8-1FA3-F241-E6AB-50C13D30FA20}"/>
              </a:ext>
            </a:extLst>
          </p:cNvPr>
          <p:cNvCxnSpPr>
            <a:cxnSpLocks/>
          </p:cNvCxnSpPr>
          <p:nvPr/>
        </p:nvCxnSpPr>
        <p:spPr>
          <a:xfrm flipH="1">
            <a:off x="577850" y="6283325"/>
            <a:ext cx="110601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802204"/>
            <a:ext cx="3478787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3467" y="847384"/>
            <a:ext cx="6907844" cy="521681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498" y="2574906"/>
            <a:ext cx="3478787" cy="343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20A2DD12-BB64-DF49-7628-2FB0EB7D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F9D41-E6C0-A940-8DA4-596491C52FC7}" type="datetimeFigureOut">
              <a:rPr lang="en-US"/>
              <a:pPr>
                <a:defRPr/>
              </a:pPr>
              <a:t>3/3/26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FEF2415D-A5DD-5A91-7C78-6C0B4B803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3622A3D-680E-9244-D2F2-5EE4F0A15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0ACB4-7B75-A44B-BD11-D9D07EF0E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1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F10731-7F5A-B11A-9B36-40C7D67D5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88975"/>
            <a:ext cx="11049000" cy="1084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DF61D4D-5028-8E33-2B25-CA63395CD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076450"/>
            <a:ext cx="11060113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Click to edit Master text styles</a:t>
            </a:r>
          </a:p>
          <a:p>
            <a:pPr lvl="1"/>
            <a:r>
              <a:rPr lang="en-US" altLang="sv-SE"/>
              <a:t>Second level</a:t>
            </a:r>
          </a:p>
          <a:p>
            <a:pPr lvl="2"/>
            <a:r>
              <a:rPr lang="en-US" altLang="sv-SE"/>
              <a:t>Third level</a:t>
            </a:r>
          </a:p>
          <a:p>
            <a:pPr lvl="3"/>
            <a:r>
              <a:rPr lang="en-US" altLang="sv-SE"/>
              <a:t>Fourth level</a:t>
            </a:r>
          </a:p>
          <a:p>
            <a:pPr lvl="4"/>
            <a:r>
              <a:rPr lang="en-US" altLang="sv-SE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A9218-3B5F-B101-376A-7487B8F34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7513" y="6397625"/>
            <a:ext cx="3090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 cap="all" spc="20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F630EBC-1202-6B42-ADEB-48DFB37DF43F}" type="datetimeFigureOut">
              <a:rPr lang="en-US"/>
              <a:pPr>
                <a:defRPr/>
              </a:pPr>
              <a:t>3/3/26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BB9EF-F2C5-0478-97F4-7499D6584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6250" y="63976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cap="all" spc="20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C8C01-798A-1AC2-4710-2ABA8FF92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188" y="6397625"/>
            <a:ext cx="700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4CD5A11-AB2E-7B4B-A114-F4B5F34E1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5CDA42-B4C5-BA3A-88B5-D21739BA8B62}"/>
              </a:ext>
            </a:extLst>
          </p:cNvPr>
          <p:cNvCxnSpPr>
            <a:cxnSpLocks/>
          </p:cNvCxnSpPr>
          <p:nvPr/>
        </p:nvCxnSpPr>
        <p:spPr>
          <a:xfrm flipH="1">
            <a:off x="566738" y="6286500"/>
            <a:ext cx="110585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408798-0181-6193-9BF3-1DBEB70F85B4}"/>
              </a:ext>
            </a:extLst>
          </p:cNvPr>
          <p:cNvCxnSpPr>
            <a:cxnSpLocks/>
          </p:cNvCxnSpPr>
          <p:nvPr/>
        </p:nvCxnSpPr>
        <p:spPr>
          <a:xfrm flipH="1">
            <a:off x="577850" y="1882775"/>
            <a:ext cx="110601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0AA01E-CC53-98CC-D89F-728185F7974F}"/>
              </a:ext>
            </a:extLst>
          </p:cNvPr>
          <p:cNvCxnSpPr>
            <a:cxnSpLocks/>
          </p:cNvCxnSpPr>
          <p:nvPr/>
        </p:nvCxnSpPr>
        <p:spPr>
          <a:xfrm flipH="1">
            <a:off x="577850" y="571500"/>
            <a:ext cx="110601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 spc="-10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80000"/>
        <a:buFont typeface="Avenir Next LT Pro Light" panose="020B0304020202020204" pitchFamily="34" charset="77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80000"/>
        <a:buFont typeface="Avenir Next LT Pro Light" panose="020B0304020202020204" pitchFamily="34" charset="77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 descr="&quot;&quot;">
            <a:extLst>
              <a:ext uri="{FF2B5EF4-FFF2-40B4-BE49-F238E27FC236}">
                <a16:creationId xmlns:a16="http://schemas.microsoft.com/office/drawing/2014/main" id="{4FC499D0-020A-49FD-32BC-8D0A2283C9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6350" y="0"/>
            <a:ext cx="1219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F7163FE-6AFF-DE9E-350C-F43F236A5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25" y="4845050"/>
            <a:ext cx="6915150" cy="1214438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 dirty="0">
                <a:latin typeface="+mn-lt"/>
              </a:rPr>
              <a:t>Årsmöte 2026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4E78FAF-6013-FED5-5A20-DD6F47BE0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7350" y="4757738"/>
            <a:ext cx="3609975" cy="1389062"/>
          </a:xfrm>
        </p:spPr>
        <p:txBody>
          <a:bodyPr rtlCol="0" anchor="ctr"/>
          <a:lstStyle/>
          <a:p>
            <a:pPr eaLnBrk="1" fontAlgn="auto" hangingPunct="1">
              <a:spcAft>
                <a:spcPts val="0"/>
              </a:spcAft>
              <a:defRPr/>
            </a:pPr>
            <a:endParaRPr lang="sv-SE" dirty="0"/>
          </a:p>
        </p:txBody>
      </p:sp>
      <p:pic>
        <p:nvPicPr>
          <p:cNvPr id="12293" name="Bildobjekt 7">
            <a:extLst>
              <a:ext uri="{FF2B5EF4-FFF2-40B4-BE49-F238E27FC236}">
                <a16:creationId xmlns:a16="http://schemas.microsoft.com/office/drawing/2014/main" id="{0412CB66-08D1-97BD-F6F9-9B0A90012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4450" y="568325"/>
            <a:ext cx="5314463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Bildobjekt 5">
            <a:extLst>
              <a:ext uri="{FF2B5EF4-FFF2-40B4-BE49-F238E27FC236}">
                <a16:creationId xmlns:a16="http://schemas.microsoft.com/office/drawing/2014/main" id="{AA38EEB2-E665-1135-0E9D-264C6A09A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1674813"/>
            <a:ext cx="5368925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 descr="&quot;&quot;">
            <a:extLst>
              <a:ext uri="{FF2B5EF4-FFF2-40B4-BE49-F238E27FC236}">
                <a16:creationId xmlns:a16="http://schemas.microsoft.com/office/drawing/2014/main" id="{3B80ACA9-EED9-5694-FE4A-83AFDF4A052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565150" y="4610100"/>
            <a:ext cx="11055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 descr="&quot;&quot;">
            <a:extLst>
              <a:ext uri="{FF2B5EF4-FFF2-40B4-BE49-F238E27FC236}">
                <a16:creationId xmlns:a16="http://schemas.microsoft.com/office/drawing/2014/main" id="{4237ADED-AD84-2D73-6E2D-CFBC3CAB38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734300" y="4614863"/>
            <a:ext cx="0" cy="1674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 descr="&quot;&quot;">
            <a:extLst>
              <a:ext uri="{FF2B5EF4-FFF2-40B4-BE49-F238E27FC236}">
                <a16:creationId xmlns:a16="http://schemas.microsoft.com/office/drawing/2014/main" id="{8E9228A5-6226-7245-F826-B32F85E5E0C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561975" y="6289675"/>
            <a:ext cx="11055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 descr="&quot;&quot;">
            <a:extLst>
              <a:ext uri="{FF2B5EF4-FFF2-40B4-BE49-F238E27FC236}">
                <a16:creationId xmlns:a16="http://schemas.microsoft.com/office/drawing/2014/main" id="{86700554-E6E6-93FE-70DD-6A2A6C582D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6350" y="0"/>
            <a:ext cx="1219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9FA89AA-CAFD-F290-E63C-C92F5CBB9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25" y="4845050"/>
            <a:ext cx="6915150" cy="1214438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 dirty="0">
                <a:latin typeface="+mn-lt"/>
              </a:rPr>
              <a:t>Kassaredogörelse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61CDB69-20A0-480E-18EB-40DCBAD63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7350" y="4757738"/>
            <a:ext cx="3609975" cy="1389062"/>
          </a:xfrm>
        </p:spPr>
        <p:txBody>
          <a:bodyPr rtlCol="0" anchor="ctr"/>
          <a:lstStyle/>
          <a:p>
            <a:pPr eaLnBrk="1" fontAlgn="auto" hangingPunct="1">
              <a:spcAft>
                <a:spcPts val="0"/>
              </a:spcAft>
              <a:defRPr/>
            </a:pPr>
            <a:endParaRPr lang="sv-SE" dirty="0"/>
          </a:p>
        </p:txBody>
      </p:sp>
      <p:pic>
        <p:nvPicPr>
          <p:cNvPr id="23557" name="Bildobjekt 5">
            <a:extLst>
              <a:ext uri="{FF2B5EF4-FFF2-40B4-BE49-F238E27FC236}">
                <a16:creationId xmlns:a16="http://schemas.microsoft.com/office/drawing/2014/main" id="{7B0A54E7-AF07-B5BF-A5F4-003D225A7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346200"/>
            <a:ext cx="761841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 descr="&quot;&quot;">
            <a:extLst>
              <a:ext uri="{FF2B5EF4-FFF2-40B4-BE49-F238E27FC236}">
                <a16:creationId xmlns:a16="http://schemas.microsoft.com/office/drawing/2014/main" id="{B6418709-B60A-FC4F-A535-391B7E06E6D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565150" y="4610100"/>
            <a:ext cx="11055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 descr="&quot;&quot;">
            <a:extLst>
              <a:ext uri="{FF2B5EF4-FFF2-40B4-BE49-F238E27FC236}">
                <a16:creationId xmlns:a16="http://schemas.microsoft.com/office/drawing/2014/main" id="{845053E0-1DA8-724E-D193-26D8E94179C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734300" y="4614863"/>
            <a:ext cx="0" cy="1674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 descr="&quot;&quot;">
            <a:extLst>
              <a:ext uri="{FF2B5EF4-FFF2-40B4-BE49-F238E27FC236}">
                <a16:creationId xmlns:a16="http://schemas.microsoft.com/office/drawing/2014/main" id="{0B7E132B-E094-056B-BE45-B26698EA5AB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561975" y="6289675"/>
            <a:ext cx="11055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 descr="&quot;&quot;">
            <a:extLst>
              <a:ext uri="{FF2B5EF4-FFF2-40B4-BE49-F238E27FC236}">
                <a16:creationId xmlns:a16="http://schemas.microsoft.com/office/drawing/2014/main" id="{FE36B035-4EDA-EC21-F4B6-AD236E7243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6350" y="0"/>
            <a:ext cx="1219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D2EBE87-FE72-791B-A534-28EC8F654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25" y="4845050"/>
            <a:ext cx="6915150" cy="1214438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 dirty="0">
                <a:latin typeface="+mn-lt"/>
              </a:rPr>
              <a:t>Revisorernas berättelse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A0AE845-770C-AF7D-E0AD-80697499A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7350" y="4757738"/>
            <a:ext cx="3609975" cy="1389062"/>
          </a:xfrm>
        </p:spPr>
        <p:txBody>
          <a:bodyPr rtlCol="0" anchor="ctr"/>
          <a:lstStyle/>
          <a:p>
            <a:pPr eaLnBrk="1" fontAlgn="auto" hangingPunct="1">
              <a:spcAft>
                <a:spcPts val="0"/>
              </a:spcAft>
              <a:defRPr/>
            </a:pPr>
            <a:endParaRPr lang="sv-SE" dirty="0"/>
          </a:p>
        </p:txBody>
      </p:sp>
      <p:pic>
        <p:nvPicPr>
          <p:cNvPr id="24581" name="Bildobjekt 5">
            <a:extLst>
              <a:ext uri="{FF2B5EF4-FFF2-40B4-BE49-F238E27FC236}">
                <a16:creationId xmlns:a16="http://schemas.microsoft.com/office/drawing/2014/main" id="{DE453A5C-D562-2E72-693D-FB5E3BB7A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346200"/>
            <a:ext cx="761841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 descr="&quot;&quot;">
            <a:extLst>
              <a:ext uri="{FF2B5EF4-FFF2-40B4-BE49-F238E27FC236}">
                <a16:creationId xmlns:a16="http://schemas.microsoft.com/office/drawing/2014/main" id="{FCF1204F-B4B1-7AED-7D4F-728F3F32993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565150" y="4610100"/>
            <a:ext cx="11055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 descr="&quot;&quot;">
            <a:extLst>
              <a:ext uri="{FF2B5EF4-FFF2-40B4-BE49-F238E27FC236}">
                <a16:creationId xmlns:a16="http://schemas.microsoft.com/office/drawing/2014/main" id="{40C46FF9-5B85-C10F-010C-B529A719D23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734300" y="4614863"/>
            <a:ext cx="0" cy="1674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 descr="&quot;&quot;">
            <a:extLst>
              <a:ext uri="{FF2B5EF4-FFF2-40B4-BE49-F238E27FC236}">
                <a16:creationId xmlns:a16="http://schemas.microsoft.com/office/drawing/2014/main" id="{B66B99DA-7D0F-3A27-23E0-AE31838354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561975" y="6289675"/>
            <a:ext cx="11055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95C1C-9D52-0FB6-8EB7-07DA76577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 descr="&quot;&quot;">
            <a:extLst>
              <a:ext uri="{FF2B5EF4-FFF2-40B4-BE49-F238E27FC236}">
                <a16:creationId xmlns:a16="http://schemas.microsoft.com/office/drawing/2014/main" id="{56F1E14F-2FD4-39A5-DF52-874D3D1BFB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6350" y="0"/>
            <a:ext cx="1219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AF9DDAB-59B0-8D3D-C712-832F2F23A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25" y="4845050"/>
            <a:ext cx="6915150" cy="1214438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 dirty="0">
                <a:latin typeface="+mn-lt"/>
              </a:rPr>
              <a:t>Valberedningens förslag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F180C90-5022-4042-B66A-10BFA2CEF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7350" y="4757738"/>
            <a:ext cx="3609975" cy="1389062"/>
          </a:xfrm>
        </p:spPr>
        <p:txBody>
          <a:bodyPr rtlCol="0" anchor="ctr"/>
          <a:lstStyle/>
          <a:p>
            <a:pPr eaLnBrk="1" fontAlgn="auto" hangingPunct="1">
              <a:spcAft>
                <a:spcPts val="0"/>
              </a:spcAft>
              <a:defRPr/>
            </a:pPr>
            <a:endParaRPr lang="sv-SE" dirty="0"/>
          </a:p>
        </p:txBody>
      </p:sp>
      <p:pic>
        <p:nvPicPr>
          <p:cNvPr id="24581" name="Bildobjekt 5">
            <a:extLst>
              <a:ext uri="{FF2B5EF4-FFF2-40B4-BE49-F238E27FC236}">
                <a16:creationId xmlns:a16="http://schemas.microsoft.com/office/drawing/2014/main" id="{B35BF8BB-0BA3-F6EC-3E34-469F8A6F0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346200"/>
            <a:ext cx="761841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 descr="&quot;&quot;">
            <a:extLst>
              <a:ext uri="{FF2B5EF4-FFF2-40B4-BE49-F238E27FC236}">
                <a16:creationId xmlns:a16="http://schemas.microsoft.com/office/drawing/2014/main" id="{496A387C-076C-17E6-B1DF-C73E3C1B46F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565150" y="4610100"/>
            <a:ext cx="11055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 descr="&quot;&quot;">
            <a:extLst>
              <a:ext uri="{FF2B5EF4-FFF2-40B4-BE49-F238E27FC236}">
                <a16:creationId xmlns:a16="http://schemas.microsoft.com/office/drawing/2014/main" id="{030D3478-5D7B-3128-A2B7-8682826B46B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734300" y="4614863"/>
            <a:ext cx="0" cy="1674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 descr="&quot;&quot;">
            <a:extLst>
              <a:ext uri="{FF2B5EF4-FFF2-40B4-BE49-F238E27FC236}">
                <a16:creationId xmlns:a16="http://schemas.microsoft.com/office/drawing/2014/main" id="{9D1E3095-2488-8A3A-6E92-8F857BCC7CF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561975" y="6289675"/>
            <a:ext cx="11055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745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 descr="&quot;&quot;">
            <a:extLst>
              <a:ext uri="{FF2B5EF4-FFF2-40B4-BE49-F238E27FC236}">
                <a16:creationId xmlns:a16="http://schemas.microsoft.com/office/drawing/2014/main" id="{E32172DE-8413-1ED0-FD33-1CB06781C4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6350" y="0"/>
            <a:ext cx="1219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AA50A4B-7B8B-A39F-D699-CA9B924DD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25" y="4845050"/>
            <a:ext cx="6915150" cy="1214438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 dirty="0">
                <a:latin typeface="+mn-lt"/>
              </a:rPr>
              <a:t>Verksamhetsplan 2026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2C532BF-428B-4DF9-B890-9B1C3D6FE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7350" y="4757738"/>
            <a:ext cx="3609975" cy="1389062"/>
          </a:xfrm>
        </p:spPr>
        <p:txBody>
          <a:bodyPr rtlCol="0" anchor="ctr"/>
          <a:lstStyle/>
          <a:p>
            <a:pPr eaLnBrk="1" fontAlgn="auto" hangingPunct="1">
              <a:spcAft>
                <a:spcPts val="0"/>
              </a:spcAft>
              <a:defRPr/>
            </a:pPr>
            <a:endParaRPr lang="sv-SE" dirty="0"/>
          </a:p>
        </p:txBody>
      </p:sp>
      <p:pic>
        <p:nvPicPr>
          <p:cNvPr id="25605" name="Bildobjekt 5">
            <a:extLst>
              <a:ext uri="{FF2B5EF4-FFF2-40B4-BE49-F238E27FC236}">
                <a16:creationId xmlns:a16="http://schemas.microsoft.com/office/drawing/2014/main" id="{9C5A6139-44B9-2581-E5FD-8C667BA28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1674813"/>
            <a:ext cx="5368925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 descr="&quot;&quot;">
            <a:extLst>
              <a:ext uri="{FF2B5EF4-FFF2-40B4-BE49-F238E27FC236}">
                <a16:creationId xmlns:a16="http://schemas.microsoft.com/office/drawing/2014/main" id="{C7A8A807-E389-2ABC-1C92-EEF0CBCF70E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565150" y="4610100"/>
            <a:ext cx="11055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 descr="&quot;&quot;">
            <a:extLst>
              <a:ext uri="{FF2B5EF4-FFF2-40B4-BE49-F238E27FC236}">
                <a16:creationId xmlns:a16="http://schemas.microsoft.com/office/drawing/2014/main" id="{AE0D986B-77E8-4C88-A0CF-15F2D1A514C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734300" y="4614863"/>
            <a:ext cx="0" cy="1674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 descr="&quot;&quot;">
            <a:extLst>
              <a:ext uri="{FF2B5EF4-FFF2-40B4-BE49-F238E27FC236}">
                <a16:creationId xmlns:a16="http://schemas.microsoft.com/office/drawing/2014/main" id="{7C852C01-6A1C-1357-9ED1-E58254602FB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561975" y="6289675"/>
            <a:ext cx="11055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9" name="Bildobjekt 7">
            <a:extLst>
              <a:ext uri="{FF2B5EF4-FFF2-40B4-BE49-F238E27FC236}">
                <a16:creationId xmlns:a16="http://schemas.microsoft.com/office/drawing/2014/main" id="{3BFB5293-1CDD-5CB0-59AD-0CE8B93D7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613" y="582613"/>
            <a:ext cx="5338762" cy="355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A1F113-45C9-E231-9507-78288E843D5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798763" y="371475"/>
            <a:ext cx="7186612" cy="1076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 dirty="0">
                <a:latin typeface="+mn-lt"/>
              </a:rPr>
              <a:t>Fyra fokusområden för 2026</a:t>
            </a:r>
          </a:p>
        </p:txBody>
      </p:sp>
      <p:pic>
        <p:nvPicPr>
          <p:cNvPr id="26627" name="Bildobjekt 5">
            <a:extLst>
              <a:ext uri="{FF2B5EF4-FFF2-40B4-BE49-F238E27FC236}">
                <a16:creationId xmlns:a16="http://schemas.microsoft.com/office/drawing/2014/main" id="{13B058D1-43AF-72BA-CAB7-3EDDDFD6C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888" y="5851525"/>
            <a:ext cx="31210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BD2784E6-1387-FCB7-DA4B-37E4EF9FDA6F}"/>
              </a:ext>
            </a:extLst>
          </p:cNvPr>
          <p:cNvSpPr txBox="1">
            <a:spLocks/>
          </p:cNvSpPr>
          <p:nvPr/>
        </p:nvSpPr>
        <p:spPr>
          <a:xfrm>
            <a:off x="1047750" y="2574925"/>
            <a:ext cx="9820275" cy="39116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100" baseline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j-cs"/>
              </a:defRPr>
            </a:lvl1pPr>
          </a:lstStyle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800" b="1" dirty="0">
                <a:latin typeface="+mn-lt"/>
              </a:rPr>
              <a:t>En mer ändamålsenlig tennishall</a:t>
            </a:r>
          </a:p>
          <a:p>
            <a:pPr marL="914400" lvl="1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sv-SE" sz="1900" dirty="0">
                <a:latin typeface="+mn-lt"/>
              </a:rPr>
              <a:t>Färdigställa gym</a:t>
            </a:r>
          </a:p>
          <a:p>
            <a:pPr marL="914400" lvl="1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sv-SE" sz="1900" dirty="0">
                <a:latin typeface="+mn-lt"/>
              </a:rPr>
              <a:t>Se över värme/ventilation</a:t>
            </a: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800" b="1" dirty="0">
                <a:latin typeface="+mn-lt"/>
              </a:rPr>
              <a:t>En ekonomi i långsiktig balans</a:t>
            </a:r>
          </a:p>
          <a:p>
            <a:pPr marL="914400" lvl="1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sv-SE" sz="1900" dirty="0">
                <a:latin typeface="+mn-lt"/>
              </a:rPr>
              <a:t>Löpande tillse att vi får rätt betalt för våra aktiviteter</a:t>
            </a: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800" b="1" dirty="0">
                <a:latin typeface="+mn-lt"/>
              </a:rPr>
              <a:t>En klubb för alla medlemmar</a:t>
            </a:r>
          </a:p>
          <a:p>
            <a:pPr marL="914400" lvl="1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sv-SE" sz="1900" dirty="0">
                <a:latin typeface="+mn-lt"/>
              </a:rPr>
              <a:t>Inkludering</a:t>
            </a:r>
          </a:p>
          <a:p>
            <a:pPr marL="914400" lvl="1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sv-SE" sz="1900" dirty="0">
                <a:latin typeface="+mn-lt"/>
              </a:rPr>
              <a:t>Flera aktiviteter för flera målgrupper</a:t>
            </a: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800" dirty="0">
              <a:latin typeface="+mn-lt"/>
            </a:endParaRPr>
          </a:p>
          <a:p>
            <a:pPr marL="914400" lvl="1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sv-SE" sz="2400" dirty="0">
              <a:latin typeface="+mn-lt"/>
            </a:endParaRP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800" dirty="0">
              <a:latin typeface="+mn-lt"/>
            </a:endParaRP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8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5FBD7C-3C72-A0A8-CAB6-33C51F77DC5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76688" y="233363"/>
            <a:ext cx="6075362" cy="12144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 dirty="0">
                <a:latin typeface="+mn-lt"/>
              </a:rPr>
              <a:t>Dagordning</a:t>
            </a:r>
          </a:p>
        </p:txBody>
      </p:sp>
      <p:pic>
        <p:nvPicPr>
          <p:cNvPr id="13315" name="Bildobjekt 5">
            <a:extLst>
              <a:ext uri="{FF2B5EF4-FFF2-40B4-BE49-F238E27FC236}">
                <a16:creationId xmlns:a16="http://schemas.microsoft.com/office/drawing/2014/main" id="{B6F7232C-C1A7-1F17-4C87-1DBB6A94A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888" y="5851525"/>
            <a:ext cx="31210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81B01B16-3FE9-DE2F-DCD3-B37E556FEA15}"/>
              </a:ext>
            </a:extLst>
          </p:cNvPr>
          <p:cNvSpPr txBox="1">
            <a:spLocks/>
          </p:cNvSpPr>
          <p:nvPr/>
        </p:nvSpPr>
        <p:spPr>
          <a:xfrm>
            <a:off x="1593850" y="973138"/>
            <a:ext cx="4337050" cy="548798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100" baseline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j-cs"/>
              </a:defRPr>
            </a:lvl1pPr>
          </a:lstStyle>
          <a:p>
            <a:pPr marL="342900" indent="-342900" fontAlgn="auto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sv-SE" sz="1600" dirty="0">
                <a:latin typeface="+mn-lt"/>
                <a:ea typeface="PT Serif" panose="020A0603040505020204" pitchFamily="18" charset="0"/>
                <a:cs typeface="Times New Roman" panose="02020603050405020304" pitchFamily="18" charset="0"/>
              </a:rPr>
              <a:t>Mötets öppnande</a:t>
            </a:r>
          </a:p>
          <a:p>
            <a:pPr marL="342900" indent="-342900" fontAlgn="auto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sv-SE" sz="1600" dirty="0">
                <a:latin typeface="+mn-lt"/>
                <a:ea typeface="PT Serif" panose="020A0603040505020204" pitchFamily="18" charset="0"/>
                <a:cs typeface="Times New Roman" panose="02020603050405020304" pitchFamily="18" charset="0"/>
              </a:rPr>
              <a:t>Mötets behöriga utlysande</a:t>
            </a:r>
          </a:p>
          <a:p>
            <a:pPr marL="342900" indent="-342900" fontAlgn="auto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sv-SE" sz="1600" dirty="0">
                <a:latin typeface="+mn-lt"/>
                <a:ea typeface="PT Serif" panose="020A0603040505020204" pitchFamily="18" charset="0"/>
                <a:cs typeface="Times New Roman" panose="02020603050405020304" pitchFamily="18" charset="0"/>
              </a:rPr>
              <a:t>Fastställande av dagordning för mötet</a:t>
            </a:r>
          </a:p>
          <a:p>
            <a:pPr marL="342900" indent="-342900" fontAlgn="auto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sv-SE" sz="1600" dirty="0">
                <a:latin typeface="+mn-lt"/>
                <a:ea typeface="PT Serif" panose="020A0603040505020204" pitchFamily="18" charset="0"/>
                <a:cs typeface="Times New Roman" panose="02020603050405020304" pitchFamily="18" charset="0"/>
              </a:rPr>
              <a:t>Val av ordförande för mötet</a:t>
            </a:r>
          </a:p>
          <a:p>
            <a:pPr marL="342900" indent="-342900" fontAlgn="auto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sv-SE" sz="1600" dirty="0">
                <a:latin typeface="+mn-lt"/>
                <a:ea typeface="PT Serif" panose="020A0603040505020204" pitchFamily="18" charset="0"/>
                <a:cs typeface="Times New Roman" panose="02020603050405020304" pitchFamily="18" charset="0"/>
              </a:rPr>
              <a:t>Val av sekreterare för mötet</a:t>
            </a:r>
          </a:p>
          <a:p>
            <a:pPr marL="342900" indent="-342900" fontAlgn="auto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sv-SE" sz="1600" dirty="0">
                <a:latin typeface="+mn-lt"/>
                <a:ea typeface="PT Serif" panose="020A0603040505020204" pitchFamily="18" charset="0"/>
                <a:cs typeface="Times New Roman" panose="02020603050405020304" pitchFamily="18" charset="0"/>
              </a:rPr>
              <a:t>Fastställande av röstlängd</a:t>
            </a:r>
          </a:p>
          <a:p>
            <a:pPr marL="342900" indent="-342900" fontAlgn="auto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sv-SE" sz="1600" dirty="0">
                <a:latin typeface="+mn-lt"/>
                <a:ea typeface="PT Serif" panose="020A0603040505020204" pitchFamily="18" charset="0"/>
                <a:cs typeface="Times New Roman" panose="02020603050405020304" pitchFamily="18" charset="0"/>
              </a:rPr>
              <a:t>Val av två justeringsmän, tillika rösträknare</a:t>
            </a:r>
          </a:p>
          <a:p>
            <a:pPr marL="342900" indent="-342900" fontAlgn="auto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sv-SE" sz="1600" dirty="0">
                <a:latin typeface="+mn-lt"/>
                <a:ea typeface="PT Serif" panose="020A0603040505020204" pitchFamily="18" charset="0"/>
                <a:cs typeface="Times New Roman" panose="02020603050405020304" pitchFamily="18" charset="0"/>
              </a:rPr>
              <a:t>Tillbakablick: Klubbens och hallens historia</a:t>
            </a:r>
          </a:p>
          <a:p>
            <a:pPr marL="342900" indent="-342900" fontAlgn="auto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sv-SE" sz="1600" dirty="0">
                <a:latin typeface="+mn-lt"/>
                <a:ea typeface="PT Serif" panose="020A0603040505020204" pitchFamily="18" charset="0"/>
                <a:cs typeface="Times New Roman" panose="02020603050405020304" pitchFamily="18" charset="0"/>
              </a:rPr>
              <a:t>Verksamhetsberättelse föregående år</a:t>
            </a:r>
          </a:p>
          <a:p>
            <a:pPr marL="342900" indent="-342900" fontAlgn="auto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sv-SE" sz="1600" dirty="0">
                <a:latin typeface="+mn-lt"/>
                <a:ea typeface="PT Serif" panose="020A0603040505020204" pitchFamily="18" charset="0"/>
                <a:cs typeface="Times New Roman" panose="02020603050405020304" pitchFamily="18" charset="0"/>
              </a:rPr>
              <a:t>Kassaredogörelse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EED9A43-90AF-FFAB-C48E-AC9D2C0E40CD}"/>
              </a:ext>
            </a:extLst>
          </p:cNvPr>
          <p:cNvSpPr txBox="1"/>
          <p:nvPr/>
        </p:nvSpPr>
        <p:spPr>
          <a:xfrm>
            <a:off x="5956300" y="1262063"/>
            <a:ext cx="6084888" cy="5565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 startAt="11"/>
              <a:defRPr/>
            </a:pPr>
            <a:r>
              <a:rPr lang="sv-SE" sz="1600" dirty="0">
                <a:latin typeface="+mn-lt"/>
                <a:ea typeface="PT Serif" panose="020A0603040505020204" pitchFamily="18" charset="0"/>
                <a:cs typeface="Times New Roman" panose="02020603050405020304" pitchFamily="18" charset="0"/>
              </a:rPr>
              <a:t>Revisorernas berättelse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00" dirty="0">
                <a:latin typeface="+mn-lt"/>
                <a:ea typeface="PT Serif" panose="020A0603040505020204" pitchFamily="18" charset="0"/>
                <a:cs typeface="Times New Roman" panose="02020603050405020304" pitchFamily="18" charset="0"/>
              </a:rPr>
              <a:t>12. Fråga om ansvarsfrihet för styrelsens förvaltning gångna året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00" dirty="0">
                <a:latin typeface="+mn-lt"/>
                <a:ea typeface="PT Serif" panose="020A0603040505020204" pitchFamily="18" charset="0"/>
                <a:cs typeface="Times New Roman" panose="02020603050405020304" pitchFamily="18" charset="0"/>
              </a:rPr>
              <a:t>13. Verksamhetsplan för det kommande verksamhetsåret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00" dirty="0">
                <a:latin typeface="+mn-lt"/>
                <a:ea typeface="PT Serif" panose="020A0603040505020204" pitchFamily="18" charset="0"/>
                <a:cs typeface="Times New Roman" panose="02020603050405020304" pitchFamily="18" charset="0"/>
              </a:rPr>
              <a:t>14. Val av styrelse för det kommande verksamhetsåret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00" dirty="0">
                <a:latin typeface="+mn-lt"/>
                <a:ea typeface="PT Serif" panose="020A0603040505020204" pitchFamily="18" charset="0"/>
                <a:cs typeface="Times New Roman" panose="02020603050405020304" pitchFamily="18" charset="0"/>
              </a:rPr>
              <a:t>15. Val av revisorer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00" dirty="0">
                <a:latin typeface="+mn-lt"/>
                <a:ea typeface="PT Serif" panose="020A0603040505020204" pitchFamily="18" charset="0"/>
                <a:cs typeface="Times New Roman" panose="02020603050405020304" pitchFamily="18" charset="0"/>
              </a:rPr>
              <a:t>16. Val av övriga funktionärer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00" dirty="0">
                <a:latin typeface="+mn-lt"/>
                <a:ea typeface="PT Serif" panose="020A0603040505020204" pitchFamily="18" charset="0"/>
                <a:cs typeface="Times New Roman" panose="02020603050405020304" pitchFamily="18" charset="0"/>
              </a:rPr>
              <a:t>17. Val av valberedning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00" dirty="0">
                <a:latin typeface="+mn-lt"/>
                <a:ea typeface="PT Serif" panose="020A0603040505020204" pitchFamily="18" charset="0"/>
                <a:cs typeface="Times New Roman" panose="02020603050405020304" pitchFamily="18" charset="0"/>
              </a:rPr>
              <a:t>18. Inkomna motioner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00" dirty="0">
                <a:latin typeface="+mn-lt"/>
                <a:ea typeface="PT Serif" panose="020A0603040505020204" pitchFamily="18" charset="0"/>
                <a:cs typeface="Times New Roman" panose="02020603050405020304" pitchFamily="18" charset="0"/>
              </a:rPr>
              <a:t>19. Prisutdelningar och övriga ärenden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sv-SE" sz="1600" dirty="0">
                <a:latin typeface="+mn-lt"/>
                <a:ea typeface="PT Serif" panose="020A0603040505020204" pitchFamily="18" charset="0"/>
                <a:cs typeface="Times New Roman" panose="02020603050405020304" pitchFamily="18" charset="0"/>
              </a:rPr>
              <a:t>20. Mötet avslutas</a:t>
            </a: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sv-SE" sz="1600" dirty="0">
              <a:latin typeface="+mn-lt"/>
              <a:ea typeface="PT Serif" panose="020A0603040505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 descr="&quot;&quot;">
            <a:extLst>
              <a:ext uri="{FF2B5EF4-FFF2-40B4-BE49-F238E27FC236}">
                <a16:creationId xmlns:a16="http://schemas.microsoft.com/office/drawing/2014/main" id="{876A04AF-C964-09E6-3492-ACE7EE0633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6350" y="0"/>
            <a:ext cx="1219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F953E06-D5FF-CB78-7511-49635522A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25" y="4845050"/>
            <a:ext cx="6915150" cy="1214438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 dirty="0">
                <a:latin typeface="+mn-lt"/>
              </a:rPr>
              <a:t>Verksamhetsberättelse</a:t>
            </a:r>
          </a:p>
        </p:txBody>
      </p:sp>
      <p:pic>
        <p:nvPicPr>
          <p:cNvPr id="15364" name="Bildobjekt 5">
            <a:extLst>
              <a:ext uri="{FF2B5EF4-FFF2-40B4-BE49-F238E27FC236}">
                <a16:creationId xmlns:a16="http://schemas.microsoft.com/office/drawing/2014/main" id="{4428C49E-B2AC-EE34-7F94-8753870DC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942975"/>
            <a:ext cx="11047413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Straight Connector 49" descr="&quot;&quot;">
            <a:extLst>
              <a:ext uri="{FF2B5EF4-FFF2-40B4-BE49-F238E27FC236}">
                <a16:creationId xmlns:a16="http://schemas.microsoft.com/office/drawing/2014/main" id="{DDE0DC34-6CC6-7242-D028-210AE25F2A3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565150" y="4610100"/>
            <a:ext cx="11055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 descr="&quot;&quot;">
            <a:extLst>
              <a:ext uri="{FF2B5EF4-FFF2-40B4-BE49-F238E27FC236}">
                <a16:creationId xmlns:a16="http://schemas.microsoft.com/office/drawing/2014/main" id="{25F110E1-5552-57FD-5580-7675718F6E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734300" y="4614863"/>
            <a:ext cx="0" cy="1674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 descr="&quot;&quot;">
            <a:extLst>
              <a:ext uri="{FF2B5EF4-FFF2-40B4-BE49-F238E27FC236}">
                <a16:creationId xmlns:a16="http://schemas.microsoft.com/office/drawing/2014/main" id="{FD41D80C-F788-3E95-EEC3-DBBEB1B0508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561975" y="6289675"/>
            <a:ext cx="11055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02E634-5D37-BF1E-3CF4-0DE84D22A39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070225" y="233363"/>
            <a:ext cx="6915150" cy="12144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 dirty="0">
                <a:latin typeface="+mn-lt"/>
              </a:rPr>
              <a:t>Styrelsen och möten</a:t>
            </a:r>
          </a:p>
        </p:txBody>
      </p:sp>
      <p:pic>
        <p:nvPicPr>
          <p:cNvPr id="16387" name="Bildobjekt 5">
            <a:extLst>
              <a:ext uri="{FF2B5EF4-FFF2-40B4-BE49-F238E27FC236}">
                <a16:creationId xmlns:a16="http://schemas.microsoft.com/office/drawing/2014/main" id="{88A82DA6-5A38-CDD8-D0EC-0EA9263B0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888" y="5851525"/>
            <a:ext cx="31210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601B41CF-4F7F-00DC-747C-B3AA2A1A1FE0}"/>
              </a:ext>
            </a:extLst>
          </p:cNvPr>
          <p:cNvSpPr txBox="1">
            <a:spLocks/>
          </p:cNvSpPr>
          <p:nvPr/>
        </p:nvSpPr>
        <p:spPr>
          <a:xfrm>
            <a:off x="1047750" y="1533525"/>
            <a:ext cx="9820275" cy="495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100" baseline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j-cs"/>
              </a:defRPr>
            </a:lvl1pPr>
          </a:lstStyle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600" dirty="0">
                <a:latin typeface="+mn-lt"/>
              </a:rPr>
              <a:t>Ny styrelse valdes vid årsmötet i maj. Therese Vassila valdes om som ordförande. Karin Hedström valdes in som ny styrelseledamot och Christoffer Furåker som suppleant. </a:t>
            </a: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600" dirty="0">
                <a:latin typeface="+mn-lt"/>
              </a:rPr>
              <a:t>Styrelsen har haft nio protokollförda möten under året.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sv-SE" sz="2800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1007CA-CA68-28CB-F63D-ABAE635B4C7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33500" y="850900"/>
            <a:ext cx="9248775" cy="7350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 dirty="0">
                <a:latin typeface="+mn-lt"/>
              </a:rPr>
              <a:t>En mer ändamålsenlig hall</a:t>
            </a:r>
          </a:p>
        </p:txBody>
      </p:sp>
      <p:pic>
        <p:nvPicPr>
          <p:cNvPr id="18435" name="Bildobjekt 5">
            <a:extLst>
              <a:ext uri="{FF2B5EF4-FFF2-40B4-BE49-F238E27FC236}">
                <a16:creationId xmlns:a16="http://schemas.microsoft.com/office/drawing/2014/main" id="{77D06600-BE63-DBCC-8370-5D96BB992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888" y="5851525"/>
            <a:ext cx="31210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86A4A7F8-7850-C085-E43E-376FB6763E3D}"/>
              </a:ext>
            </a:extLst>
          </p:cNvPr>
          <p:cNvSpPr txBox="1">
            <a:spLocks/>
          </p:cNvSpPr>
          <p:nvPr/>
        </p:nvSpPr>
        <p:spPr>
          <a:xfrm>
            <a:off x="1408113" y="1885950"/>
            <a:ext cx="9459912" cy="46005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100" baseline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j-cs"/>
              </a:defRPr>
            </a:lvl1pPr>
          </a:lstStyle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800" dirty="0">
                <a:latin typeface="+mn-lt"/>
              </a:rPr>
              <a:t>Pingisrummet har rensats för att på sikt inredas till gym</a:t>
            </a: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800" dirty="0">
                <a:latin typeface="+mn-lt"/>
              </a:rPr>
              <a:t>Kodlås har satts på dörren för att förhindra obehörig åtkomst</a:t>
            </a: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800" dirty="0">
                <a:latin typeface="+mn-lt"/>
              </a:rPr>
              <a:t>Utredning pågår kring hög elförbrukning</a:t>
            </a: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800" dirty="0">
                <a:latin typeface="+mn-lt"/>
              </a:rPr>
              <a:t>Åtgärd för att bekämpa </a:t>
            </a:r>
            <a:r>
              <a:rPr lang="sv-SE" sz="2800" dirty="0" err="1">
                <a:latin typeface="+mn-lt"/>
              </a:rPr>
              <a:t>parkslide</a:t>
            </a:r>
            <a:r>
              <a:rPr lang="sv-SE" sz="2800" dirty="0">
                <a:latin typeface="+mn-lt"/>
              </a:rPr>
              <a:t> för utebanorna är inplanerat under 2026</a:t>
            </a: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800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79F384-6471-9ACF-260E-62A6E578BF7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027363" y="577850"/>
            <a:ext cx="6983412" cy="8699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 dirty="0">
                <a:latin typeface="+mn-lt"/>
              </a:rPr>
              <a:t>Ekonomi i långsiktig balans</a:t>
            </a:r>
          </a:p>
        </p:txBody>
      </p:sp>
      <p:pic>
        <p:nvPicPr>
          <p:cNvPr id="19459" name="Bildobjekt 5">
            <a:extLst>
              <a:ext uri="{FF2B5EF4-FFF2-40B4-BE49-F238E27FC236}">
                <a16:creationId xmlns:a16="http://schemas.microsoft.com/office/drawing/2014/main" id="{486EAF30-89B9-DEC6-B334-F3BA8A06D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888" y="5851525"/>
            <a:ext cx="31210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404682DF-D366-895F-CA93-275BBEF6D550}"/>
              </a:ext>
            </a:extLst>
          </p:cNvPr>
          <p:cNvSpPr txBox="1">
            <a:spLocks/>
          </p:cNvSpPr>
          <p:nvPr/>
        </p:nvSpPr>
        <p:spPr>
          <a:xfrm>
            <a:off x="1047750" y="1901825"/>
            <a:ext cx="9820275" cy="45847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100" baseline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j-cs"/>
              </a:defRPr>
            </a:lvl1pPr>
          </a:lstStyle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600" dirty="0">
                <a:latin typeface="+mn-lt"/>
              </a:rPr>
              <a:t>Avgifterna för träningsgrupperna höjdes inför höstterminen. Beslut om att </a:t>
            </a:r>
            <a:r>
              <a:rPr lang="sv-SE" sz="2600" dirty="0" err="1">
                <a:latin typeface="+mn-lt"/>
              </a:rPr>
              <a:t>indexhöja</a:t>
            </a:r>
            <a:r>
              <a:rPr lang="sv-SE" sz="2600" dirty="0">
                <a:latin typeface="+mn-lt"/>
              </a:rPr>
              <a:t> träningsavgifterna för att undvika stora höjningar och samtidigt följa löneutvecklingen. </a:t>
            </a: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600" dirty="0">
                <a:latin typeface="+mn-lt"/>
              </a:rPr>
              <a:t>Tävlingar hanteras i </a:t>
            </a:r>
            <a:r>
              <a:rPr lang="sv-SE" sz="2600" dirty="0" err="1">
                <a:latin typeface="+mn-lt"/>
              </a:rPr>
              <a:t>Tournament</a:t>
            </a:r>
            <a:r>
              <a:rPr lang="sv-SE" sz="2600" dirty="0">
                <a:latin typeface="+mn-lt"/>
              </a:rPr>
              <a:t> Software där betalning sker innan tävling vilket underlättar administration och säkerställer att alla avgifter betalas</a:t>
            </a: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600" dirty="0">
                <a:latin typeface="+mn-lt"/>
              </a:rPr>
              <a:t>Höjt bidrag från Örebro kommun </a:t>
            </a: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800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36D79D-AE81-8D40-9218-0187D309FA6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55975" y="650875"/>
            <a:ext cx="6629400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 dirty="0">
                <a:latin typeface="+mn-lt"/>
              </a:rPr>
              <a:t>En klubb för alla medlemmar</a:t>
            </a:r>
          </a:p>
        </p:txBody>
      </p:sp>
      <p:pic>
        <p:nvPicPr>
          <p:cNvPr id="20483" name="Bildobjekt 5">
            <a:extLst>
              <a:ext uri="{FF2B5EF4-FFF2-40B4-BE49-F238E27FC236}">
                <a16:creationId xmlns:a16="http://schemas.microsoft.com/office/drawing/2014/main" id="{76C04548-7516-BFE7-2CB0-E3AA813EE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888" y="5851525"/>
            <a:ext cx="31210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3E12E29B-B3F7-A4F4-CED8-2BF4304B138B}"/>
              </a:ext>
            </a:extLst>
          </p:cNvPr>
          <p:cNvSpPr txBox="1">
            <a:spLocks/>
          </p:cNvSpPr>
          <p:nvPr/>
        </p:nvSpPr>
        <p:spPr>
          <a:xfrm>
            <a:off x="1047750" y="1752600"/>
            <a:ext cx="9820275" cy="47339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100" baseline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j-cs"/>
              </a:defRPr>
            </a:lvl1pPr>
          </a:lstStyle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800" dirty="0">
              <a:latin typeface="+mn-lt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8B37BA6B-DBA9-B0AE-1BB9-EBD244D7003B}"/>
              </a:ext>
            </a:extLst>
          </p:cNvPr>
          <p:cNvSpPr txBox="1">
            <a:spLocks/>
          </p:cNvSpPr>
          <p:nvPr/>
        </p:nvSpPr>
        <p:spPr>
          <a:xfrm>
            <a:off x="1047750" y="1644650"/>
            <a:ext cx="9820275" cy="48418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100" baseline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j-cs"/>
              </a:defRPr>
            </a:lvl1pPr>
          </a:lstStyle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800" dirty="0">
                <a:latin typeface="+mn-lt"/>
              </a:rPr>
              <a:t>Arbete pågår kring hur </a:t>
            </a:r>
            <a:r>
              <a:rPr lang="sv-SE" sz="2800" dirty="0" err="1">
                <a:latin typeface="+mn-lt"/>
              </a:rPr>
              <a:t>bantider</a:t>
            </a:r>
            <a:r>
              <a:rPr lang="sv-SE" sz="2800" dirty="0">
                <a:latin typeface="+mn-lt"/>
              </a:rPr>
              <a:t> ska göras mer tillgängliga för alla medlemmar</a:t>
            </a: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800" dirty="0">
                <a:latin typeface="+mn-lt"/>
              </a:rPr>
              <a:t>Vi vill ge fler medlemmar möjlighet att få plats i en träningsgrupp</a:t>
            </a: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800" dirty="0">
                <a:latin typeface="+mn-lt"/>
              </a:rPr>
              <a:t>Ser över möjligheterna till seriespel för intresserade</a:t>
            </a: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800" dirty="0">
                <a:latin typeface="+mn-lt"/>
              </a:rPr>
              <a:t>Inkludering så att nya medlemmar känner sig välkomna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8BF129-C909-2B03-39EC-184FAA88C91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55975" y="650875"/>
            <a:ext cx="6629400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 dirty="0">
                <a:latin typeface="+mn-lt"/>
              </a:rPr>
              <a:t>Medlemmar</a:t>
            </a:r>
          </a:p>
        </p:txBody>
      </p:sp>
      <p:pic>
        <p:nvPicPr>
          <p:cNvPr id="21507" name="Bildobjekt 5">
            <a:extLst>
              <a:ext uri="{FF2B5EF4-FFF2-40B4-BE49-F238E27FC236}">
                <a16:creationId xmlns:a16="http://schemas.microsoft.com/office/drawing/2014/main" id="{D65E84F3-C354-E038-F97C-7EBFBFBD4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888" y="5851525"/>
            <a:ext cx="31210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D770FFD0-2940-E4B7-2C72-9E984634E0D9}"/>
              </a:ext>
            </a:extLst>
          </p:cNvPr>
          <p:cNvSpPr txBox="1">
            <a:spLocks/>
          </p:cNvSpPr>
          <p:nvPr/>
        </p:nvSpPr>
        <p:spPr>
          <a:xfrm>
            <a:off x="1047750" y="1752600"/>
            <a:ext cx="9820275" cy="47339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100" baseline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j-cs"/>
              </a:defRPr>
            </a:lvl1pPr>
          </a:lstStyle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800" dirty="0">
              <a:latin typeface="+mn-lt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AB3873CC-A122-E504-72D6-99D052F74B3B}"/>
              </a:ext>
            </a:extLst>
          </p:cNvPr>
          <p:cNvSpPr txBox="1">
            <a:spLocks/>
          </p:cNvSpPr>
          <p:nvPr/>
        </p:nvSpPr>
        <p:spPr>
          <a:xfrm>
            <a:off x="1047750" y="1644650"/>
            <a:ext cx="9820275" cy="37687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100" baseline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j-cs"/>
              </a:defRPr>
            </a:lvl1pPr>
          </a:lstStyle>
          <a:p>
            <a:r>
              <a:rPr lang="sv-SE" sz="2800" dirty="0">
                <a:latin typeface="+mn-lt"/>
              </a:rPr>
              <a:t>Föreningen hade i slutet av året 313 medlemmar vilket kan jämföras med 330 medlemmar i slutet av 2024. Av de 313 medlemmarna var 205 seniormedlemmar och 108 juniormedlemmar vilket innebär att andelen</a:t>
            </a:r>
          </a:p>
          <a:p>
            <a:r>
              <a:rPr lang="sv-SE" sz="2800" dirty="0">
                <a:latin typeface="+mn-lt"/>
              </a:rPr>
              <a:t>juniorer i jämförelse mot seniorer ökat något från föregående år.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2D66B7-578B-6969-A513-C9646EFBC75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689350" y="650875"/>
            <a:ext cx="6296025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 dirty="0">
                <a:latin typeface="+mn-lt"/>
              </a:rPr>
              <a:t>Tävlingar</a:t>
            </a:r>
          </a:p>
        </p:txBody>
      </p:sp>
      <p:pic>
        <p:nvPicPr>
          <p:cNvPr id="22531" name="Bildobjekt 5">
            <a:extLst>
              <a:ext uri="{FF2B5EF4-FFF2-40B4-BE49-F238E27FC236}">
                <a16:creationId xmlns:a16="http://schemas.microsoft.com/office/drawing/2014/main" id="{47EE4556-2A8E-3FD9-11D4-BBDDF567E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888" y="5851525"/>
            <a:ext cx="31210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E5A484DF-B2BE-F861-A527-479C29120892}"/>
              </a:ext>
            </a:extLst>
          </p:cNvPr>
          <p:cNvSpPr txBox="1">
            <a:spLocks/>
          </p:cNvSpPr>
          <p:nvPr/>
        </p:nvSpPr>
        <p:spPr>
          <a:xfrm>
            <a:off x="1047750" y="1752600"/>
            <a:ext cx="9820275" cy="47339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100" baseline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j-cs"/>
              </a:defRPr>
            </a:lvl1pPr>
          </a:lstStyle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800" dirty="0">
              <a:latin typeface="+mn-lt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BE05571-14DF-93B0-7E20-3401EE860084}"/>
              </a:ext>
            </a:extLst>
          </p:cNvPr>
          <p:cNvSpPr txBox="1">
            <a:spLocks/>
          </p:cNvSpPr>
          <p:nvPr/>
        </p:nvSpPr>
        <p:spPr>
          <a:xfrm>
            <a:off x="1733550" y="1535113"/>
            <a:ext cx="9134475" cy="38782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100" baseline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j-cs"/>
              </a:defRPr>
            </a:lvl1pPr>
          </a:lstStyle>
          <a:p>
            <a:r>
              <a:rPr lang="sv-SE" sz="2800" dirty="0">
                <a:latin typeface="+mn-lt"/>
              </a:rPr>
              <a:t>• Januari - KM inne</a:t>
            </a:r>
          </a:p>
          <a:p>
            <a:r>
              <a:rPr lang="sv-SE" sz="2800" dirty="0">
                <a:latin typeface="+mn-lt"/>
              </a:rPr>
              <a:t>• Mars - </a:t>
            </a:r>
            <a:r>
              <a:rPr lang="sv-SE" sz="2800" dirty="0" err="1">
                <a:latin typeface="+mn-lt"/>
              </a:rPr>
              <a:t>Lillåpokalen</a:t>
            </a:r>
            <a:r>
              <a:rPr lang="sv-SE" sz="2800" dirty="0">
                <a:latin typeface="+mn-lt"/>
              </a:rPr>
              <a:t> inne</a:t>
            </a:r>
          </a:p>
          <a:p>
            <a:r>
              <a:rPr lang="sv-SE" sz="2800" dirty="0">
                <a:latin typeface="+mn-lt"/>
              </a:rPr>
              <a:t>• Juli - Dubbelsmashen ute</a:t>
            </a:r>
          </a:p>
          <a:p>
            <a:r>
              <a:rPr lang="sv-SE" sz="2800" dirty="0">
                <a:latin typeface="+mn-lt"/>
              </a:rPr>
              <a:t>• Augusti - KM ute</a:t>
            </a:r>
          </a:p>
          <a:p>
            <a:r>
              <a:rPr lang="sv-SE" sz="2800" dirty="0">
                <a:latin typeface="+mn-lt"/>
              </a:rPr>
              <a:t>• Oktober - Lillån Junior </a:t>
            </a:r>
            <a:r>
              <a:rPr lang="sv-SE" sz="2800" dirty="0" err="1">
                <a:latin typeface="+mn-lt"/>
              </a:rPr>
              <a:t>Open</a:t>
            </a:r>
            <a:endParaRPr lang="sv-SE" sz="2800" dirty="0">
              <a:latin typeface="+mn-lt"/>
            </a:endParaRPr>
          </a:p>
          <a:p>
            <a:r>
              <a:rPr lang="sv-SE" sz="2800" dirty="0">
                <a:latin typeface="+mn-lt"/>
              </a:rPr>
              <a:t>• November - SO Tour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ignmentVTI">
  <a:themeElements>
    <a:clrScheme name="Alignment">
      <a:dk1>
        <a:sysClr val="windowText" lastClr="000000"/>
      </a:dk1>
      <a:lt1>
        <a:sysClr val="window" lastClr="FFFFFF"/>
      </a:lt1>
      <a:dk2>
        <a:srgbClr val="3B3D38"/>
      </a:dk2>
      <a:lt2>
        <a:srgbClr val="F7F2EE"/>
      </a:lt2>
      <a:accent1>
        <a:srgbClr val="928A63"/>
      </a:accent1>
      <a:accent2>
        <a:srgbClr val="B57B6B"/>
      </a:accent2>
      <a:accent3>
        <a:srgbClr val="9E8484"/>
      </a:accent3>
      <a:accent4>
        <a:srgbClr val="7C8A75"/>
      </a:accent4>
      <a:accent5>
        <a:srgbClr val="8C8578"/>
      </a:accent5>
      <a:accent6>
        <a:srgbClr val="A18563"/>
      </a:accent6>
      <a:hlink>
        <a:srgbClr val="B57B6B"/>
      </a:hlink>
      <a:folHlink>
        <a:srgbClr val="7C8A75"/>
      </a:folHlink>
    </a:clrScheme>
    <a:fontScheme name="Custom 1">
      <a:majorFont>
        <a:latin typeface="Bata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ignmentVTI" id="{606D7720-FAA0-4ADC-B967-3239DA8ECA1A}" vid="{10074623-6FCC-4A3C-AAA5-58644BD8FF1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5233</TotalTime>
  <Words>401</Words>
  <Application>Microsoft Macintosh PowerPoint</Application>
  <PresentationFormat>Bredbild</PresentationFormat>
  <Paragraphs>65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2" baseType="lpstr">
      <vt:lpstr>Avenir Next LT Pro Light</vt:lpstr>
      <vt:lpstr>Arial</vt:lpstr>
      <vt:lpstr>Batang</vt:lpstr>
      <vt:lpstr>Calibri</vt:lpstr>
      <vt:lpstr>PT Serif</vt:lpstr>
      <vt:lpstr>Times New Roman</vt:lpstr>
      <vt:lpstr>Courier New</vt:lpstr>
      <vt:lpstr>AlignmentVTI</vt:lpstr>
      <vt:lpstr>Årsmöte 2026</vt:lpstr>
      <vt:lpstr>Dagordning</vt:lpstr>
      <vt:lpstr>Verksamhetsberättelse</vt:lpstr>
      <vt:lpstr>Styrelsen och möten</vt:lpstr>
      <vt:lpstr>En mer ändamålsenlig hall</vt:lpstr>
      <vt:lpstr>Ekonomi i långsiktig balans</vt:lpstr>
      <vt:lpstr>En klubb för alla medlemmar</vt:lpstr>
      <vt:lpstr>Medlemmar</vt:lpstr>
      <vt:lpstr>Tävlingar</vt:lpstr>
      <vt:lpstr>Kassaredogörelse</vt:lpstr>
      <vt:lpstr>Revisorernas berättelse</vt:lpstr>
      <vt:lpstr>Valberedningens förslag</vt:lpstr>
      <vt:lpstr>Verksamhetsplan 2026</vt:lpstr>
      <vt:lpstr>Fyra fokusområden för 2026</vt:lpstr>
    </vt:vector>
  </TitlesOfParts>
  <Company>SCB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Årsmöte 2023</dc:title>
  <dc:creator>Schriever-Abeln Karl ML/KOM/SPIK-Ö</dc:creator>
  <cp:lastModifiedBy>Therese Vassila</cp:lastModifiedBy>
  <cp:revision>33</cp:revision>
  <dcterms:created xsi:type="dcterms:W3CDTF">2023-03-22T08:36:23Z</dcterms:created>
  <dcterms:modified xsi:type="dcterms:W3CDTF">2026-03-06T18:22:05Z</dcterms:modified>
</cp:coreProperties>
</file>